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316" r:id="rId2"/>
    <p:sldId id="258" r:id="rId3"/>
    <p:sldId id="319" r:id="rId4"/>
    <p:sldId id="259" r:id="rId5"/>
    <p:sldId id="320" r:id="rId6"/>
    <p:sldId id="324" r:id="rId7"/>
    <p:sldId id="264" r:id="rId8"/>
    <p:sldId id="322" r:id="rId9"/>
    <p:sldId id="323" r:id="rId10"/>
    <p:sldId id="321" r:id="rId11"/>
    <p:sldId id="325" r:id="rId12"/>
    <p:sldId id="326" r:id="rId13"/>
    <p:sldId id="327" r:id="rId14"/>
    <p:sldId id="267" r:id="rId15"/>
    <p:sldId id="328" r:id="rId16"/>
    <p:sldId id="329" r:id="rId17"/>
    <p:sldId id="265" r:id="rId18"/>
    <p:sldId id="317" r:id="rId19"/>
  </p:sldIdLst>
  <p:sldSz cx="12192000" cy="6858000"/>
  <p:notesSz cx="6858000" cy="9144000"/>
  <p:embeddedFontLst>
    <p:embeddedFont>
      <p:font typeface="#9Slide07 Pattaya" panose="020B0604020202020204" charset="-34"/>
      <p:regular r:id="rId21"/>
    </p:embeddedFont>
    <p:embeddedFont>
      <p:font typeface="#9Slide07 SVNAdam Gorry" panose="02040603050506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UTM Habano" panose="02040603050506020204" pitchFamily="18" charset="0"/>
      <p:regular r:id="rId27"/>
    </p:embeddedFont>
    <p:embeddedFont>
      <p:font typeface="UTM Showcard" panose="02040603050506020204" pitchFamily="18" charset="0"/>
      <p:regular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E593B"/>
    <a:srgbClr val="12744C"/>
    <a:srgbClr val="FED839"/>
    <a:srgbClr val="000066"/>
    <a:srgbClr val="FFCCFF"/>
    <a:srgbClr val="FF99FF"/>
    <a:srgbClr val="FF0066"/>
    <a:srgbClr val="C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280" autoAdjust="0"/>
  </p:normalViewPr>
  <p:slideViewPr>
    <p:cSldViewPr snapToGrid="0">
      <p:cViewPr varScale="1">
        <p:scale>
          <a:sx n="79" d="100"/>
          <a:sy n="79" d="100"/>
        </p:scale>
        <p:origin x="81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8DE49-A886-4FD8-AB29-97412748D8B2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E287B-AD14-4307-A460-26BCD6B51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40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76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596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018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602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152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228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398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953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137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655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439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926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427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280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996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ô </a:t>
            </a:r>
            <a:r>
              <a:rPr lang="en-US" altLang="zh-CN" dirty="0" err="1"/>
              <a:t>Hát</a:t>
            </a:r>
            <a:r>
              <a:rPr lang="en-US" altLang="zh-CN" dirty="0"/>
              <a:t> </a:t>
            </a:r>
            <a:r>
              <a:rPr lang="en-US" altLang="zh-CN" dirty="0" err="1"/>
              <a:t>ru</a:t>
            </a:r>
            <a:r>
              <a:rPr lang="en-US" altLang="zh-CN" dirty="0"/>
              <a:t> </a:t>
            </a:r>
            <a:r>
              <a:rPr lang="en-US" altLang="zh-CN" dirty="0" err="1"/>
              <a:t>Bắc</a:t>
            </a:r>
            <a:r>
              <a:rPr lang="en-US" altLang="zh-CN" dirty="0"/>
              <a:t> </a:t>
            </a:r>
            <a:r>
              <a:rPr lang="en-US" altLang="zh-CN" dirty="0" err="1"/>
              <a:t>Bộ</a:t>
            </a:r>
            <a:r>
              <a:rPr lang="en-US" altLang="zh-CN" dirty="0"/>
              <a:t>, </a:t>
            </a:r>
            <a:r>
              <a:rPr lang="en-US" altLang="zh-CN" dirty="0" err="1"/>
              <a:t>Hát</a:t>
            </a:r>
            <a:r>
              <a:rPr lang="en-US" altLang="zh-CN" dirty="0"/>
              <a:t> </a:t>
            </a:r>
            <a:r>
              <a:rPr lang="en-US" altLang="zh-CN" dirty="0" err="1"/>
              <a:t>ru</a:t>
            </a:r>
            <a:r>
              <a:rPr lang="en-US" altLang="zh-CN" dirty="0"/>
              <a:t> Nam </a:t>
            </a:r>
            <a:r>
              <a:rPr lang="en-US" altLang="zh-CN" dirty="0" err="1"/>
              <a:t>Bộ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nghe</a:t>
            </a:r>
            <a:r>
              <a:rPr lang="en-US" altLang="zh-CN" dirty="0"/>
              <a:t> 1 </a:t>
            </a:r>
            <a:r>
              <a:rPr lang="en-US" altLang="zh-CN" dirty="0" err="1"/>
              <a:t>đoạn</a:t>
            </a:r>
            <a:r>
              <a:rPr lang="en-US" altLang="zh-CN" dirty="0"/>
              <a:t> </a:t>
            </a:r>
            <a:r>
              <a:rPr lang="en-US" altLang="zh-CN" dirty="0" err="1"/>
              <a:t>hát</a:t>
            </a:r>
            <a:r>
              <a:rPr lang="en-US" altLang="zh-CN" dirty="0"/>
              <a:t> </a:t>
            </a:r>
            <a:r>
              <a:rPr lang="en-US" altLang="zh-CN" dirty="0" err="1"/>
              <a:t>ru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637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ransition spd="slow" advTm="3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p:transition spd="slow" advTm="3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p:transition spd="slow" advTm="3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p:transition spd="slow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ransition spd="slow" advTm="3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ransition spd="slow" advTm="3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p:transition spd="slow" advTm="3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26396"/>
      </p:ext>
    </p:extLst>
  </p:cSld>
  <p:clrMapOvr>
    <a:masterClrMapping/>
  </p:clrMapOvr>
  <p:transition spd="slow" advTm="3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p:transition spd="slow" advTm="3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ransition spd="slow" advTm="3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ransition spd="slow" advTm="3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ransition spd="slow" advTm="3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E7C676-7815-432D-A851-6672F3BE1E2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7700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2F2C78-6EB9-4912-88B3-10450C67F85E}"/>
              </a:ext>
            </a:extLst>
          </p:cNvPr>
          <p:cNvSpPr txBox="1"/>
          <p:nvPr userDrawn="1"/>
        </p:nvSpPr>
        <p:spPr>
          <a:xfrm>
            <a:off x="1973790" y="8723122"/>
            <a:ext cx="104277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97B463F5-5F31-4682-9765-AE2ABB0339C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6800" y="-126619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77938C-CB0D-4417-8832-673A6DF44C5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0" y="-126619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603A903-C942-4A0A-AD3D-79907D4EB59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6800" y="191389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FA94AC18-385A-4EEF-8739-DC24677960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0" y="19138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slow" advTm="3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>
            <a:extLst>
              <a:ext uri="{FF2B5EF4-FFF2-40B4-BE49-F238E27FC236}">
                <a16:creationId xmlns:a16="http://schemas.microsoft.com/office/drawing/2014/main" id="{B6429B6E-4286-465D-8DB4-101F81ECF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33349" y="-17887"/>
            <a:ext cx="12454150" cy="7008074"/>
          </a:xfrm>
          <a:prstGeom prst="rect">
            <a:avLst/>
          </a:prstGeom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DB0D199D-D60B-428C-A72D-E8B3419428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38" b="66282" l="7968" r="91686">
                        <a14:foregroundMark x1="9469" y1="44804" x2="10046" y2="45612"/>
                        <a14:foregroundMark x1="18360" y1="47113" x2="18938" y2="49885"/>
                        <a14:foregroundMark x1="90647" y1="31986" x2="91801" y2="33256"/>
                        <a14:foregroundMark x1="41224" y1="20439" x2="48499" y2="24480"/>
                        <a14:foregroundMark x1="48499" y1="24480" x2="48961" y2="25173"/>
                        <a14:foregroundMark x1="8199" y1="23441" x2="9353" y2="25404"/>
                        <a14:foregroundMark x1="7968" y1="25173" x2="9353" y2="25751"/>
                        <a14:foregroundMark x1="39723" y1="50000" x2="40993" y2="50231"/>
                        <a14:foregroundMark x1="43303" y1="50231" x2="44457" y2="50000"/>
                        <a14:foregroundMark x1="65704" y1="50577" x2="67206" y2="50231"/>
                        <a14:foregroundMark x1="59700" y1="50462" x2="60624" y2="50462"/>
                        <a14:foregroundMark x1="80254" y1="49885" x2="81871" y2="48730"/>
                        <a14:foregroundMark x1="87644" y1="47344" x2="88799" y2="46189"/>
                        <a14:foregroundMark x1="48499" y1="37182" x2="52540" y2="39030"/>
                        <a14:foregroundMark x1="48383" y1="39261" x2="50231" y2="40185"/>
                        <a14:foregroundMark x1="22171" y1="50462" x2="23672" y2="50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26" b="27679"/>
          <a:stretch/>
        </p:blipFill>
        <p:spPr>
          <a:xfrm>
            <a:off x="5284207" y="522789"/>
            <a:ext cx="5821115" cy="3440014"/>
          </a:xfrm>
          <a:prstGeom prst="rect">
            <a:avLst/>
          </a:prstGeom>
        </p:spPr>
      </p:pic>
      <p:sp>
        <p:nvSpPr>
          <p:cNvPr id="24" name="文本框 14">
            <a:extLst>
              <a:ext uri="{FF2B5EF4-FFF2-40B4-BE49-F238E27FC236}">
                <a16:creationId xmlns:a16="http://schemas.microsoft.com/office/drawing/2014/main" id="{039CEF03-AE50-40CE-967C-5A7B7B5E5175}"/>
              </a:ext>
            </a:extLst>
          </p:cNvPr>
          <p:cNvSpPr txBox="1"/>
          <p:nvPr/>
        </p:nvSpPr>
        <p:spPr>
          <a:xfrm>
            <a:off x="496919" y="1547006"/>
            <a:ext cx="6665987" cy="315772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000" b="1" dirty="0" err="1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63500" dir="2700000" algn="tl">
                    <a:srgbClr val="000000"/>
                  </a:outerShdw>
                </a:effectLst>
                <a:latin typeface="UTM Showcard" panose="02040603050506020204" pitchFamily="18" charset="0"/>
              </a:rPr>
              <a:t>Chính</a:t>
            </a:r>
            <a:r>
              <a:rPr lang="en-US" altLang="zh-CN" sz="6000" b="1" dirty="0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63500" dir="2700000" algn="tl">
                    <a:srgbClr val="000000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altLang="zh-CN" sz="6000" b="1" dirty="0" err="1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63500" dir="2700000" algn="tl">
                    <a:srgbClr val="000000"/>
                  </a:outerShdw>
                </a:effectLst>
                <a:latin typeface="UTM Showcard" panose="02040603050506020204" pitchFamily="18" charset="0"/>
              </a:rPr>
              <a:t>tả</a:t>
            </a:r>
            <a:endParaRPr lang="en-US" sz="6000" dirty="0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dist="63500" dir="2700000" algn="tl">
                  <a:srgbClr val="000000"/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48666" y="2673291"/>
            <a:ext cx="6208585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Chuyện</a:t>
            </a:r>
            <a:r>
              <a:rPr lang="en-US" sz="9000" b="1" dirty="0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 </a:t>
            </a:r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cổ</a:t>
            </a:r>
            <a:r>
              <a:rPr lang="en-US" sz="9000" b="1" dirty="0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 </a:t>
            </a:r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tích</a:t>
            </a:r>
            <a:r>
              <a:rPr lang="en-US" sz="9000" b="1" dirty="0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 </a:t>
            </a:r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về</a:t>
            </a:r>
            <a:r>
              <a:rPr lang="en-US" sz="9000" b="1" dirty="0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 </a:t>
            </a:r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loài</a:t>
            </a:r>
            <a:r>
              <a:rPr lang="en-US" sz="9000" b="1" dirty="0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 </a:t>
            </a:r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người</a:t>
            </a:r>
            <a:endParaRPr lang="en-US" sz="9000" b="1" cap="none" spc="0" dirty="0">
              <a:ln/>
              <a:solidFill>
                <a:srgbClr val="FF0000"/>
              </a:solidFill>
              <a:effectLst/>
              <a:latin typeface="UTM Haban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99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6117988" y="3562995"/>
            <a:ext cx="5869296" cy="1902470"/>
            <a:chOff x="6117988" y="3562995"/>
            <a:chExt cx="5869296" cy="190247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117988" y="3562995"/>
              <a:ext cx="5869296" cy="1902470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6934200" y="3962262"/>
              <a:ext cx="4221805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trái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đất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43ADA2D-7EBE-4650-A311-1EA3BA88E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6" y="838200"/>
            <a:ext cx="5353054" cy="53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1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6">
            <a:extLst>
              <a:ext uri="{FF2B5EF4-FFF2-40B4-BE49-F238E27FC236}">
                <a16:creationId xmlns:a16="http://schemas.microsoft.com/office/drawing/2014/main" id="{22E26250-13AF-4982-8A59-C030F91F2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144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cổ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loài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                                                       </a:t>
            </a:r>
            <a:endParaRPr lang="en-US" altLang="en-US" sz="4000" dirty="0">
              <a:solidFill>
                <a:srgbClr val="FF0066"/>
              </a:solidFill>
              <a:latin typeface="#9Slide07 SVNAdam Gorry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D8790D88-B457-4A69-BC2E-9DA8DB84C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1771650"/>
            <a:ext cx="46482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“</a:t>
            </a:r>
            <a:r>
              <a:rPr lang="en-US" altLang="en-US" sz="2800" dirty="0" err="1">
                <a:cs typeface="Arial" panose="020B0604020202020204" pitchFamily="34" charset="0"/>
              </a:rPr>
              <a:t>Mắt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cs typeface="Arial" panose="020B0604020202020204" pitchFamily="34" charset="0"/>
              </a:rPr>
              <a:t>sáng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lắm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Nh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ng </a:t>
            </a:r>
            <a:r>
              <a:rPr lang="en-US" altLang="en-US" sz="2800" dirty="0" err="1">
                <a:cs typeface="Arial" panose="020B0604020202020204" pitchFamily="34" charset="0"/>
              </a:rPr>
              <a:t>ch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a </a:t>
            </a:r>
            <a:r>
              <a:rPr lang="en-US" altLang="en-US" sz="2800" dirty="0" err="1">
                <a:cs typeface="Arial" panose="020B0604020202020204" pitchFamily="34" charset="0"/>
              </a:rPr>
              <a:t>thấy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gì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âu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Mặt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trời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mới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nhô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cao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Cho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cs typeface="Arial" panose="020B0604020202020204" pitchFamily="34" charset="0"/>
              </a:rPr>
              <a:t>nhìn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rõ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Nh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ng </a:t>
            </a:r>
            <a:r>
              <a:rPr lang="en-US" altLang="en-US" sz="2800" dirty="0" err="1">
                <a:cs typeface="Arial" panose="020B0604020202020204" pitchFamily="34" charset="0"/>
              </a:rPr>
              <a:t>còn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cần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Tình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yêu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lời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ru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Cho </a:t>
            </a:r>
            <a:r>
              <a:rPr lang="en-US" altLang="en-US" sz="2800" dirty="0" err="1">
                <a:cs typeface="Arial" panose="020B0604020202020204" pitchFamily="34" charset="0"/>
              </a:rPr>
              <a:t>nên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mẹ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cs typeface="Arial" panose="020B0604020202020204" pitchFamily="34" charset="0"/>
              </a:rPr>
              <a:t> ra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Để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bế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bồng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</a:t>
            </a:r>
            <a:r>
              <a:rPr lang="vi-VN" altLang="en-US" sz="2800" dirty="0">
                <a:cs typeface="Arial" panose="020B0604020202020204" pitchFamily="34" charset="0"/>
              </a:rPr>
              <a:t>ă</a:t>
            </a:r>
            <a:r>
              <a:rPr lang="en-US" altLang="en-US" sz="2800" dirty="0">
                <a:cs typeface="Arial" panose="020B0604020202020204" pitchFamily="34" charset="0"/>
              </a:rPr>
              <a:t>m </a:t>
            </a:r>
            <a:r>
              <a:rPr lang="en-US" altLang="en-US" sz="2800" dirty="0" err="1">
                <a:cs typeface="Arial" panose="020B0604020202020204" pitchFamily="34" charset="0"/>
              </a:rPr>
              <a:t>sóc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id="{9FBFD25B-24EC-4140-B5B7-525D61CC5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50" y="1790700"/>
            <a:ext cx="4191000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Muốn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hiểu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Thế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cs typeface="Arial" panose="020B0604020202020204" pitchFamily="34" charset="0"/>
              </a:rPr>
              <a:t> ra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bảo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ngoan</a:t>
            </a:r>
            <a:r>
              <a:rPr lang="en-US" altLang="en-US" sz="2800" dirty="0">
                <a:cs typeface="Arial" panose="020B0604020202020204" pitchFamily="34" charset="0"/>
              </a:rPr>
              <a:t> 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dạy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nghĩ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Rộng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lắm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mặt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bể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Dài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vi-VN" altLang="en-US" sz="2800" dirty="0">
                <a:cs typeface="Arial" panose="020B0604020202020204" pitchFamily="34" charset="0"/>
              </a:rPr>
              <a:t>đư</a:t>
            </a:r>
            <a:r>
              <a:rPr lang="en-US" altLang="en-US" sz="2800" dirty="0" err="1">
                <a:cs typeface="Arial" panose="020B0604020202020204" pitchFamily="34" charset="0"/>
              </a:rPr>
              <a:t>ờng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Núi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thì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xanh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xa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Hình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tròn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trái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ất</a:t>
            </a:r>
            <a:r>
              <a:rPr lang="en-US" altLang="en-US" sz="2800" dirty="0"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13E8EBAF-66C2-4E97-9D02-B0B854926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5638800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Xuân</a:t>
            </a:r>
            <a:r>
              <a:rPr lang="en-US" alt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Quỳnh</a:t>
            </a:r>
            <a:endParaRPr lang="en-US" altLang="en-US" sz="28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20BB1-98DC-4D23-9F8A-EFFDE1B3F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6" y="0"/>
            <a:ext cx="2286000" cy="2286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183BC54-1410-4E2B-ABD8-B708C9CB22A3}"/>
              </a:ext>
            </a:extLst>
          </p:cNvPr>
          <p:cNvGrpSpPr/>
          <p:nvPr/>
        </p:nvGrpSpPr>
        <p:grpSpPr>
          <a:xfrm>
            <a:off x="3086100" y="2095500"/>
            <a:ext cx="5600700" cy="3219450"/>
            <a:chOff x="3086100" y="2095500"/>
            <a:chExt cx="5600700" cy="3219450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30AE987E-B388-4176-9C04-B7965971C368}"/>
                </a:ext>
              </a:extLst>
            </p:cNvPr>
            <p:cNvSpPr/>
            <p:nvPr/>
          </p:nvSpPr>
          <p:spPr>
            <a:xfrm>
              <a:off x="3086100" y="2095500"/>
              <a:ext cx="5600700" cy="3219450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5FE46D5-8541-4ED2-BB0A-8A5913886494}"/>
                </a:ext>
              </a:extLst>
            </p:cNvPr>
            <p:cNvSpPr txBox="1"/>
            <p:nvPr/>
          </p:nvSpPr>
          <p:spPr>
            <a:xfrm>
              <a:off x="3352800" y="2819400"/>
              <a:ext cx="5010150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5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5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thuộc</a:t>
              </a:r>
              <a:r>
                <a:rPr lang="en-US" sz="5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5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5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5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5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5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endParaRPr lang="en-US" sz="5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317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6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  <p:bldP spid="29" grpId="1"/>
      <p:bldP spid="30" grpId="0"/>
      <p:bldP spid="30" grpId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52399" y="-38100"/>
            <a:ext cx="12477750" cy="702135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1838651" y="2419959"/>
            <a:ext cx="3712876" cy="2400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Chính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tả</a:t>
            </a:r>
            <a:endParaRPr lang="en-US" altLang="zh-CN" sz="5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(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nhớ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viết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)</a:t>
            </a:r>
            <a:endParaRPr lang="en-US" altLang="zh-CN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2914618" y="1273873"/>
            <a:ext cx="15584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03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8351" y="1196225"/>
            <a:ext cx="4620223" cy="462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52399" y="-38100"/>
            <a:ext cx="12477750" cy="702135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6964715" y="2477109"/>
            <a:ext cx="3214342" cy="2400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Bài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tập</a:t>
            </a:r>
            <a:endParaRPr lang="en-US" altLang="zh-CN" sz="5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Chính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tả</a:t>
            </a:r>
            <a:endParaRPr lang="en-US" altLang="zh-CN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7791418" y="1178623"/>
            <a:ext cx="160011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04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22BADEF3-0857-48B2-930F-B33DDE4A8C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209550"/>
            <a:ext cx="6192094" cy="61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5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">
            <a:extLst>
              <a:ext uri="{FF2B5EF4-FFF2-40B4-BE49-F238E27FC236}">
                <a16:creationId xmlns:a16="http://schemas.microsoft.com/office/drawing/2014/main" id="{6D823E61-AFB1-4BEA-950C-BE77BA001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47750"/>
            <a:ext cx="899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2. </a:t>
            </a:r>
            <a:r>
              <a:rPr lang="en-US" altLang="en-US" sz="3600" b="1" i="1" dirty="0" err="1">
                <a:solidFill>
                  <a:srgbClr val="000066"/>
                </a:solidFill>
                <a:cs typeface="Arial" panose="020B0604020202020204" pitchFamily="34" charset="0"/>
              </a:rPr>
              <a:t>Điền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000066"/>
                </a:solidFill>
                <a:cs typeface="Arial" panose="020B0604020202020204" pitchFamily="34" charset="0"/>
              </a:rPr>
              <a:t>vào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000066"/>
                </a:solidFill>
                <a:cs typeface="Arial" panose="020B0604020202020204" pitchFamily="34" charset="0"/>
              </a:rPr>
              <a:t>chỗ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000066"/>
                </a:solidFill>
                <a:cs typeface="Arial" panose="020B0604020202020204" pitchFamily="34" charset="0"/>
              </a:rPr>
              <a:t>trống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: </a:t>
            </a:r>
            <a:r>
              <a:rPr lang="en-US" altLang="en-US" sz="3600" b="1" i="1" dirty="0">
                <a:solidFill>
                  <a:srgbClr val="C00000"/>
                </a:solidFill>
                <a:cs typeface="Arial" panose="020B0604020202020204" pitchFamily="34" charset="0"/>
              </a:rPr>
              <a:t>r, d, </a:t>
            </a:r>
            <a:r>
              <a:rPr lang="en-US" altLang="en-US" sz="3600" b="1" i="1" dirty="0" err="1">
                <a:solidFill>
                  <a:srgbClr val="C00000"/>
                </a:solidFill>
                <a:cs typeface="Arial" panose="020B0604020202020204" pitchFamily="34" charset="0"/>
              </a:rPr>
              <a:t>gi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95212723-399B-4B1B-9199-E6B298F21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" y="2381250"/>
            <a:ext cx="53721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 err="1">
                <a:cs typeface="Arial" panose="020B0604020202020204" pitchFamily="34" charset="0"/>
              </a:rPr>
              <a:t>Mưa</a:t>
            </a:r>
            <a:r>
              <a:rPr lang="en-US" altLang="en-US" sz="3600" dirty="0">
                <a:cs typeface="Arial" panose="020B0604020202020204" pitchFamily="34" charset="0"/>
              </a:rPr>
              <a:t> ...</a:t>
            </a:r>
            <a:r>
              <a:rPr lang="en-US" altLang="en-US" sz="3600" dirty="0" err="1">
                <a:cs typeface="Arial" panose="020B0604020202020204" pitchFamily="34" charset="0"/>
              </a:rPr>
              <a:t>ăng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trên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đồng</a:t>
            </a:r>
            <a:endParaRPr lang="en-US" altLang="en-US" sz="36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3600" dirty="0" err="1">
                <a:cs typeface="Arial" panose="020B0604020202020204" pitchFamily="34" charset="0"/>
              </a:rPr>
              <a:t>Uốn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mềm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ngọn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lúa</a:t>
            </a:r>
            <a:endParaRPr lang="en-US" altLang="en-US" sz="36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3600" dirty="0" err="1">
                <a:cs typeface="Arial" panose="020B0604020202020204" pitchFamily="34" charset="0"/>
              </a:rPr>
              <a:t>Hoa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xoan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theo</a:t>
            </a:r>
            <a:r>
              <a:rPr lang="en-US" altLang="en-US" sz="3600" dirty="0">
                <a:cs typeface="Arial" panose="020B0604020202020204" pitchFamily="34" charset="0"/>
              </a:rPr>
              <a:t> ...ó</a:t>
            </a:r>
          </a:p>
          <a:p>
            <a:pPr eaLnBrk="1" hangingPunct="1"/>
            <a:r>
              <a:rPr lang="en-US" altLang="en-US" sz="3600" dirty="0">
                <a:cs typeface="Arial" panose="020B0604020202020204" pitchFamily="34" charset="0"/>
              </a:rPr>
              <a:t>...</a:t>
            </a:r>
            <a:r>
              <a:rPr lang="en-US" altLang="en-US" sz="3600" dirty="0" err="1">
                <a:cs typeface="Arial" panose="020B0604020202020204" pitchFamily="34" charset="0"/>
              </a:rPr>
              <a:t>ải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tím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mặt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đường</a:t>
            </a:r>
            <a:r>
              <a:rPr lang="en-US" altLang="en-US" sz="3600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571525-957F-44BF-89F0-79C9D8D25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65" y="857257"/>
            <a:ext cx="5466736" cy="52387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4BF1C3-779B-495C-99DE-FA440B6450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758" y="3638550"/>
            <a:ext cx="5470460" cy="24574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B4586C-B67C-43E1-B82D-5605942189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5" y="863395"/>
            <a:ext cx="5442155" cy="5213556"/>
          </a:xfrm>
          <a:prstGeom prst="rect">
            <a:avLst/>
          </a:prstGeom>
        </p:spPr>
      </p:pic>
      <p:sp>
        <p:nvSpPr>
          <p:cNvPr id="24" name="Text Box 8">
            <a:extLst>
              <a:ext uri="{FF2B5EF4-FFF2-40B4-BE49-F238E27FC236}">
                <a16:creationId xmlns:a16="http://schemas.microsoft.com/office/drawing/2014/main" id="{78832703-7384-4B3D-9073-D6EF54406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400300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C00000"/>
                </a:solidFill>
                <a:cs typeface="Arial" panose="020B0604020202020204" pitchFamily="34" charset="0"/>
              </a:rPr>
              <a:t>gi</a:t>
            </a:r>
            <a:endParaRPr lang="en-US" altLang="en-US" sz="3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5" name="Text Box 8">
            <a:extLst>
              <a:ext uri="{FF2B5EF4-FFF2-40B4-BE49-F238E27FC236}">
                <a16:creationId xmlns:a16="http://schemas.microsoft.com/office/drawing/2014/main" id="{45E319BB-B645-41A4-8D21-80CE531CF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3486150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C00000"/>
                </a:solidFill>
                <a:cs typeface="Arial" panose="020B0604020202020204" pitchFamily="34" charset="0"/>
              </a:rPr>
              <a:t>gi</a:t>
            </a:r>
            <a:endParaRPr lang="en-US" altLang="en-US" sz="3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id="{392A674C-6D53-4587-9723-99C6C3E24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4038600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C00000"/>
                </a:solidFill>
                <a:cs typeface="Arial" panose="020B0604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02173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1"/>
      <p:bldP spid="25" grpId="1"/>
      <p:bldP spid="2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7683263-B8E8-46C8-AEF5-A5258CEA17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7158" r="22988"/>
          <a:stretch/>
        </p:blipFill>
        <p:spPr>
          <a:xfrm>
            <a:off x="-571501" y="701963"/>
            <a:ext cx="4258130" cy="5403109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C51A093D-2B81-4017-9EC2-554EB13A8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856344"/>
            <a:ext cx="1171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b="1" i="1" dirty="0">
                <a:solidFill>
                  <a:srgbClr val="000066"/>
                </a:solidFill>
                <a:cs typeface="Arial" panose="020B0604020202020204" pitchFamily="34" charset="0"/>
              </a:rPr>
              <a:t>3. Chọn những tiếng thích hợp trong ngoặc đơn để hoàn chỉnh bài văn sau: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3D7990F3-F6CC-43D5-BA18-3CC88B8D8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043" y="1270813"/>
            <a:ext cx="10115550" cy="493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Cây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mai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tứ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quý</a:t>
            </a:r>
            <a:endParaRPr lang="en-US" altLang="en-US" sz="2500" b="1" dirty="0">
              <a:solidFill>
                <a:srgbClr val="0E59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 </a:t>
            </a:r>
            <a:r>
              <a:rPr lang="en-US" altLang="en-US" sz="2200" dirty="0" err="1">
                <a:cs typeface="Arial" panose="020B0604020202020204" pitchFamily="34" charset="0"/>
              </a:rPr>
              <a:t>Cây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cao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mét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dáng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giáng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ráng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thanh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thân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thân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trúc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Tán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tròn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tự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nhiên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xoè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rộng</a:t>
            </a:r>
            <a:r>
              <a:rPr lang="en-US" altLang="en-US" sz="2200" dirty="0">
                <a:cs typeface="Arial" panose="020B0604020202020204" pitchFamily="34" charset="0"/>
              </a:rPr>
              <a:t> ở </a:t>
            </a:r>
            <a:r>
              <a:rPr lang="en-US" altLang="en-US" sz="2200" dirty="0" err="1">
                <a:cs typeface="Arial" panose="020B0604020202020204" pitchFamily="34" charset="0"/>
              </a:rPr>
              <a:t>phần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gốc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giần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dần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rần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thành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điễm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điểm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>
                <a:cs typeface="Arial" panose="020B0604020202020204" pitchFamily="34" charset="0"/>
              </a:rPr>
              <a:t>ở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ỉnh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ngọn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Gốc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lớn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bằng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bắp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tay</a:t>
            </a:r>
            <a:r>
              <a:rPr lang="en-US" altLang="en-US" sz="2200" dirty="0">
                <a:cs typeface="Arial" panose="020B0604020202020204" pitchFamily="34" charset="0"/>
              </a:rPr>
              <a:t>,  </a:t>
            </a:r>
            <a:r>
              <a:rPr lang="en-US" altLang="en-US" sz="2200" dirty="0" err="1">
                <a:cs typeface="Arial" panose="020B0604020202020204" pitchFamily="34" charset="0"/>
              </a:rPr>
              <a:t>cành</a:t>
            </a:r>
            <a:r>
              <a:rPr lang="en-US" altLang="en-US" sz="2200" dirty="0">
                <a:cs typeface="Arial" panose="020B0604020202020204" pitchFamily="34" charset="0"/>
              </a:rPr>
              <a:t>  v</a:t>
            </a:r>
            <a:r>
              <a:rPr lang="vi-VN" altLang="en-US" sz="2200" dirty="0">
                <a:cs typeface="Arial" panose="020B0604020202020204" pitchFamily="34" charset="0"/>
              </a:rPr>
              <a:t>ươ</a:t>
            </a:r>
            <a:r>
              <a:rPr lang="en-US" altLang="en-US" sz="2200" dirty="0">
                <a:cs typeface="Arial" panose="020B0604020202020204" pitchFamily="34" charset="0"/>
              </a:rPr>
              <a:t>n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ều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nhánh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giắn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dắn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rắn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chắc</a:t>
            </a:r>
            <a:r>
              <a:rPr lang="en-US" altLang="en-US" sz="2200" dirty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1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 Mai </a:t>
            </a:r>
            <a:r>
              <a:rPr lang="en-US" altLang="en-US" sz="2200" dirty="0" err="1">
                <a:cs typeface="Arial" panose="020B0604020202020204" pitchFamily="34" charset="0"/>
              </a:rPr>
              <a:t>tứ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quý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nở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bốn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mùa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Cánh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thẫm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thẩm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xếp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làm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lớp</a:t>
            </a:r>
            <a:r>
              <a:rPr lang="en-US" altLang="en-US" sz="2200" dirty="0">
                <a:cs typeface="Arial" panose="020B0604020202020204" pitchFamily="34" charset="0"/>
              </a:rPr>
              <a:t>. N</a:t>
            </a:r>
            <a:r>
              <a:rPr lang="vi-VN" altLang="en-US" sz="2200" dirty="0">
                <a:cs typeface="Arial" panose="020B0604020202020204" pitchFamily="34" charset="0"/>
              </a:rPr>
              <a:t>ă</a:t>
            </a:r>
            <a:r>
              <a:rPr lang="en-US" altLang="en-US" sz="2200" dirty="0">
                <a:cs typeface="Arial" panose="020B0604020202020204" pitchFamily="34" charset="0"/>
              </a:rPr>
              <a:t>m </a:t>
            </a:r>
            <a:r>
              <a:rPr lang="en-US" altLang="en-US" sz="2200" dirty="0" err="1">
                <a:cs typeface="Arial" panose="020B0604020202020204" pitchFamily="34" charset="0"/>
              </a:rPr>
              <a:t>đài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ỏ </a:t>
            </a:r>
            <a:r>
              <a:rPr lang="en-US" altLang="en-US" sz="2200" dirty="0" err="1">
                <a:cs typeface="Arial" panose="020B0604020202020204" pitchFamily="34" charset="0"/>
              </a:rPr>
              <a:t>tía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ức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gà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chọi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ỏ </a:t>
            </a:r>
            <a:r>
              <a:rPr lang="en-US" altLang="en-US" sz="2200" dirty="0" err="1">
                <a:cs typeface="Arial" panose="020B0604020202020204" pitchFamily="34" charset="0"/>
              </a:rPr>
              <a:t>suốt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từ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ời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sang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ời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kết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trái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Trái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kết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màu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chín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ậm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những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hạt</a:t>
            </a:r>
            <a:r>
              <a:rPr lang="en-US" altLang="en-US" sz="2200" dirty="0">
                <a:cs typeface="Arial" panose="020B0604020202020204" pitchFamily="34" charset="0"/>
              </a:rPr>
              <a:t> c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 err="1">
                <a:cs typeface="Arial" panose="020B0604020202020204" pitchFamily="34" charset="0"/>
              </a:rPr>
              <a:t>ờm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ính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tầng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áo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lá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lúc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xum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xuê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màu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xanh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chắc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bền</a:t>
            </a:r>
            <a:r>
              <a:rPr lang="en-US" altLang="en-US" sz="2200" dirty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1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</a:t>
            </a:r>
            <a:r>
              <a:rPr lang="en-US" altLang="en-US" sz="2200" dirty="0" err="1">
                <a:cs typeface="Arial" panose="020B0604020202020204" pitchFamily="34" charset="0"/>
              </a:rPr>
              <a:t>Đứng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cây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ngắm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xem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lá</a:t>
            </a:r>
            <a:r>
              <a:rPr lang="en-US" altLang="en-US" sz="2200" dirty="0">
                <a:cs typeface="Arial" panose="020B0604020202020204" pitchFamily="34" charset="0"/>
              </a:rPr>
              <a:t>, ta </a:t>
            </a:r>
            <a:r>
              <a:rPr lang="en-US" altLang="en-US" sz="2200" dirty="0" err="1">
                <a:cs typeface="Arial" panose="020B0604020202020204" pitchFamily="34" charset="0"/>
              </a:rPr>
              <a:t>thầm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cảm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phục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mầu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nhiệm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của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tạo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vật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trong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sự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phóng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</a:t>
            </a:r>
            <a:r>
              <a:rPr lang="en-US" altLang="en-US" sz="2200" dirty="0">
                <a:cs typeface="Arial" panose="020B0604020202020204" pitchFamily="34" charset="0"/>
              </a:rPr>
              <a:t> lo </a:t>
            </a:r>
            <a:r>
              <a:rPr lang="en-US" altLang="en-US" sz="2200" dirty="0" err="1">
                <a:cs typeface="Arial" panose="020B0604020202020204" pitchFamily="34" charset="0"/>
              </a:rPr>
              <a:t>xa</a:t>
            </a:r>
            <a:r>
              <a:rPr lang="en-US" altLang="en-US" sz="2200" dirty="0">
                <a:cs typeface="Arial" panose="020B0604020202020204" pitchFamily="34" charset="0"/>
              </a:rPr>
              <a:t>: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ã </a:t>
            </a:r>
            <a:r>
              <a:rPr lang="en-US" altLang="en-US" sz="2200" dirty="0" err="1"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rực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rở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rỡ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góp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với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muôn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ngày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Tết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lại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tứ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quý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cần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mẫn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mẩn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thịnh</a:t>
            </a:r>
            <a:r>
              <a:rPr lang="en-US" altLang="en-US" sz="2200" dirty="0">
                <a:cs typeface="Arial" panose="020B0604020202020204" pitchFamily="34" charset="0"/>
              </a:rPr>
              <a:t> v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 err="1">
                <a:cs typeface="Arial" panose="020B0604020202020204" pitchFamily="34" charset="0"/>
              </a:rPr>
              <a:t>ợng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quanh</a:t>
            </a:r>
            <a:r>
              <a:rPr lang="en-US" altLang="en-US" sz="2200" dirty="0">
                <a:cs typeface="Arial" panose="020B0604020202020204" pitchFamily="34" charset="0"/>
              </a:rPr>
              <a:t> n</a:t>
            </a:r>
            <a:r>
              <a:rPr lang="vi-VN" altLang="en-US" sz="2200" dirty="0">
                <a:cs typeface="Arial" panose="020B0604020202020204" pitchFamily="34" charset="0"/>
              </a:rPr>
              <a:t>ă</a:t>
            </a:r>
            <a:r>
              <a:rPr lang="en-US" altLang="en-US" sz="2200" dirty="0">
                <a:cs typeface="Arial" panose="020B0604020202020204" pitchFamily="34" charset="0"/>
              </a:rPr>
              <a:t>m </a:t>
            </a:r>
          </a:p>
          <a:p>
            <a:pPr algn="r" eaLnBrk="1" hangingPunct="1">
              <a:lnSpc>
                <a:spcPct val="110000"/>
              </a:lnSpc>
            </a:pPr>
            <a:r>
              <a:rPr lang="en-US" altLang="en-US" sz="2200" i="1" dirty="0">
                <a:cs typeface="Arial" panose="020B0604020202020204" pitchFamily="34" charset="0"/>
              </a:rPr>
              <a:t>							Theo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Nguyễn</a:t>
            </a:r>
            <a:r>
              <a:rPr lang="en-US" altLang="en-US" sz="2200" b="1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Vũ</a:t>
            </a:r>
            <a:r>
              <a:rPr lang="en-US" altLang="en-US" sz="2200" b="1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Tiềm</a:t>
            </a:r>
            <a:endParaRPr lang="en-US" altLang="en-US" sz="2200" b="1" dirty="0"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C3BB40-CD55-4B15-88E0-793A0CBB710C}"/>
              </a:ext>
            </a:extLst>
          </p:cNvPr>
          <p:cNvSpPr/>
          <p:nvPr/>
        </p:nvSpPr>
        <p:spPr>
          <a:xfrm>
            <a:off x="5718629" y="1712686"/>
            <a:ext cx="740228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0DEAA6-617C-4601-ABD6-B85EE77E6994}"/>
              </a:ext>
            </a:extLst>
          </p:cNvPr>
          <p:cNvSpPr/>
          <p:nvPr/>
        </p:nvSpPr>
        <p:spPr>
          <a:xfrm>
            <a:off x="9085944" y="2075543"/>
            <a:ext cx="696685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5A6963A-1DAB-43FC-850B-6DF7011FF6D3}"/>
              </a:ext>
            </a:extLst>
          </p:cNvPr>
          <p:cNvSpPr/>
          <p:nvPr/>
        </p:nvSpPr>
        <p:spPr>
          <a:xfrm>
            <a:off x="2757716" y="2452915"/>
            <a:ext cx="696685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8D6DC5-FA78-4B20-A334-9199FA93ADBF}"/>
              </a:ext>
            </a:extLst>
          </p:cNvPr>
          <p:cNvSpPr/>
          <p:nvPr/>
        </p:nvSpPr>
        <p:spPr>
          <a:xfrm>
            <a:off x="4499430" y="2830286"/>
            <a:ext cx="609599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23E86B-9B00-4D09-9859-76AF160E2439}"/>
              </a:ext>
            </a:extLst>
          </p:cNvPr>
          <p:cNvSpPr/>
          <p:nvPr/>
        </p:nvSpPr>
        <p:spPr>
          <a:xfrm>
            <a:off x="7489373" y="3193143"/>
            <a:ext cx="740227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A935C9-6AB2-40F9-A303-D37135E5E2DA}"/>
              </a:ext>
            </a:extLst>
          </p:cNvPr>
          <p:cNvSpPr/>
          <p:nvPr/>
        </p:nvSpPr>
        <p:spPr>
          <a:xfrm>
            <a:off x="8998860" y="5036458"/>
            <a:ext cx="420912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EAC92E8-C7B3-4D2F-8F97-CAB3661D12FF}"/>
              </a:ext>
            </a:extLst>
          </p:cNvPr>
          <p:cNvSpPr/>
          <p:nvPr/>
        </p:nvSpPr>
        <p:spPr>
          <a:xfrm>
            <a:off x="5791202" y="5399315"/>
            <a:ext cx="725711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5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7683263-B8E8-46C8-AEF5-A5258CEA17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7158" r="22988"/>
          <a:stretch/>
        </p:blipFill>
        <p:spPr>
          <a:xfrm>
            <a:off x="-1471387" y="701963"/>
            <a:ext cx="4258130" cy="5403109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3D7990F3-F6CC-43D5-BA18-3CC88B8D8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6" y="791841"/>
            <a:ext cx="10552793" cy="53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Cây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mai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tứ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quý</a:t>
            </a:r>
            <a:endParaRPr lang="en-US" altLang="en-US" sz="2500" b="1" dirty="0">
              <a:solidFill>
                <a:srgbClr val="0E59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just" eaLnBrk="1" hangingPunct="1">
              <a:lnSpc>
                <a:spcPct val="13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 </a:t>
            </a:r>
            <a:r>
              <a:rPr lang="en-US" altLang="en-US" sz="2200" dirty="0" err="1">
                <a:cs typeface="Arial" panose="020B0604020202020204" pitchFamily="34" charset="0"/>
              </a:rPr>
              <a:t>Cây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cao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mét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dáng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thanh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thân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thân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trúc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Tán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tròn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tự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nhiên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xoè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rộng</a:t>
            </a:r>
            <a:r>
              <a:rPr lang="en-US" altLang="en-US" sz="2200" dirty="0">
                <a:cs typeface="Arial" panose="020B0604020202020204" pitchFamily="34" charset="0"/>
              </a:rPr>
              <a:t> ở </a:t>
            </a:r>
            <a:r>
              <a:rPr lang="en-US" altLang="en-US" sz="2200" dirty="0" err="1">
                <a:cs typeface="Arial" panose="020B0604020202020204" pitchFamily="34" charset="0"/>
              </a:rPr>
              <a:t>phần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gốc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dần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thành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điểm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>
                <a:cs typeface="Arial" panose="020B0604020202020204" pitchFamily="34" charset="0"/>
              </a:rPr>
              <a:t>ở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ỉnh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ngọn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Gốc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lớn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bằng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bắp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tay</a:t>
            </a:r>
            <a:r>
              <a:rPr lang="en-US" altLang="en-US" sz="2200" dirty="0">
                <a:cs typeface="Arial" panose="020B0604020202020204" pitchFamily="34" charset="0"/>
              </a:rPr>
              <a:t>,  </a:t>
            </a:r>
            <a:r>
              <a:rPr lang="en-US" altLang="en-US" sz="2200" dirty="0" err="1">
                <a:cs typeface="Arial" panose="020B0604020202020204" pitchFamily="34" charset="0"/>
              </a:rPr>
              <a:t>cành</a:t>
            </a:r>
            <a:r>
              <a:rPr lang="en-US" altLang="en-US" sz="2200" dirty="0">
                <a:cs typeface="Arial" panose="020B0604020202020204" pitchFamily="34" charset="0"/>
              </a:rPr>
              <a:t>  v</a:t>
            </a:r>
            <a:r>
              <a:rPr lang="vi-VN" altLang="en-US" sz="2200" dirty="0">
                <a:cs typeface="Arial" panose="020B0604020202020204" pitchFamily="34" charset="0"/>
              </a:rPr>
              <a:t>ươ</a:t>
            </a:r>
            <a:r>
              <a:rPr lang="en-US" altLang="en-US" sz="2200" dirty="0">
                <a:cs typeface="Arial" panose="020B0604020202020204" pitchFamily="34" charset="0"/>
              </a:rPr>
              <a:t>n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ều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nhánh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rắn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chắc</a:t>
            </a:r>
            <a:r>
              <a:rPr lang="en-US" altLang="en-US" sz="2200" dirty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3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 Mai </a:t>
            </a:r>
            <a:r>
              <a:rPr lang="en-US" altLang="en-US" sz="2200" dirty="0" err="1">
                <a:cs typeface="Arial" panose="020B0604020202020204" pitchFamily="34" charset="0"/>
              </a:rPr>
              <a:t>tứ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quý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nở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bốn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mùa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Cánh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vàng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thẫm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xếp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làm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lớp</a:t>
            </a:r>
            <a:r>
              <a:rPr lang="en-US" altLang="en-US" sz="2200" dirty="0">
                <a:cs typeface="Arial" panose="020B0604020202020204" pitchFamily="34" charset="0"/>
              </a:rPr>
              <a:t>. N</a:t>
            </a:r>
            <a:r>
              <a:rPr lang="vi-VN" altLang="en-US" sz="2200" dirty="0">
                <a:cs typeface="Arial" panose="020B0604020202020204" pitchFamily="34" charset="0"/>
              </a:rPr>
              <a:t>ă</a:t>
            </a:r>
            <a:r>
              <a:rPr lang="en-US" altLang="en-US" sz="2200" dirty="0">
                <a:cs typeface="Arial" panose="020B0604020202020204" pitchFamily="34" charset="0"/>
              </a:rPr>
              <a:t>m </a:t>
            </a:r>
            <a:r>
              <a:rPr lang="en-US" altLang="en-US" sz="2200" dirty="0" err="1">
                <a:cs typeface="Arial" panose="020B0604020202020204" pitchFamily="34" charset="0"/>
              </a:rPr>
              <a:t>đài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ỏ </a:t>
            </a:r>
            <a:r>
              <a:rPr lang="en-US" altLang="en-US" sz="2200" dirty="0" err="1">
                <a:cs typeface="Arial" panose="020B0604020202020204" pitchFamily="34" charset="0"/>
              </a:rPr>
              <a:t>tía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ức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gà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chọi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ỏ </a:t>
            </a:r>
            <a:r>
              <a:rPr lang="en-US" altLang="en-US" sz="2200" dirty="0" err="1">
                <a:cs typeface="Arial" panose="020B0604020202020204" pitchFamily="34" charset="0"/>
              </a:rPr>
              <a:t>suốt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từ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ời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sang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ời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kết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trái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Trái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kết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màu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chín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ậm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những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hạt</a:t>
            </a:r>
            <a:r>
              <a:rPr lang="en-US" altLang="en-US" sz="2200" dirty="0">
                <a:cs typeface="Arial" panose="020B0604020202020204" pitchFamily="34" charset="0"/>
              </a:rPr>
              <a:t> c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 err="1">
                <a:cs typeface="Arial" panose="020B0604020202020204" pitchFamily="34" charset="0"/>
              </a:rPr>
              <a:t>ờm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ính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tầng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áo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lá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lúc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xum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xuê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màu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xanh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chắc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bền</a:t>
            </a:r>
            <a:r>
              <a:rPr lang="en-US" altLang="en-US" sz="2200" dirty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3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</a:t>
            </a:r>
            <a:r>
              <a:rPr lang="en-US" altLang="en-US" sz="2200" dirty="0" err="1">
                <a:cs typeface="Arial" panose="020B0604020202020204" pitchFamily="34" charset="0"/>
              </a:rPr>
              <a:t>Đứng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cây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ngắm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xem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lá</a:t>
            </a:r>
            <a:r>
              <a:rPr lang="en-US" altLang="en-US" sz="2200" dirty="0">
                <a:cs typeface="Arial" panose="020B0604020202020204" pitchFamily="34" charset="0"/>
              </a:rPr>
              <a:t>, ta </a:t>
            </a:r>
            <a:r>
              <a:rPr lang="en-US" altLang="en-US" sz="2200" dirty="0" err="1">
                <a:cs typeface="Arial" panose="020B0604020202020204" pitchFamily="34" charset="0"/>
              </a:rPr>
              <a:t>thầm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cảm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phục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mầu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nhiệm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của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tạo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vật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trong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sự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phóng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</a:t>
            </a:r>
            <a:r>
              <a:rPr lang="en-US" altLang="en-US" sz="2200" dirty="0">
                <a:cs typeface="Arial" panose="020B0604020202020204" pitchFamily="34" charset="0"/>
              </a:rPr>
              <a:t> lo </a:t>
            </a:r>
            <a:r>
              <a:rPr lang="en-US" altLang="en-US" sz="2200" dirty="0" err="1">
                <a:cs typeface="Arial" panose="020B0604020202020204" pitchFamily="34" charset="0"/>
              </a:rPr>
              <a:t>xa</a:t>
            </a:r>
            <a:r>
              <a:rPr lang="en-US" altLang="en-US" sz="2200" dirty="0">
                <a:cs typeface="Arial" panose="020B0604020202020204" pitchFamily="34" charset="0"/>
              </a:rPr>
              <a:t>: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ã </a:t>
            </a:r>
            <a:r>
              <a:rPr lang="en-US" altLang="en-US" sz="2200" dirty="0" err="1"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rực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rỡ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góp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với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muôn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ngày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Tết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lại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tứ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quý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cần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mẫn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thịnh</a:t>
            </a:r>
            <a:r>
              <a:rPr lang="en-US" altLang="en-US" sz="2200" dirty="0">
                <a:cs typeface="Arial" panose="020B0604020202020204" pitchFamily="34" charset="0"/>
              </a:rPr>
              <a:t> v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 err="1">
                <a:cs typeface="Arial" panose="020B0604020202020204" pitchFamily="34" charset="0"/>
              </a:rPr>
              <a:t>ợng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quanh</a:t>
            </a:r>
            <a:r>
              <a:rPr lang="en-US" altLang="en-US" sz="2200" dirty="0">
                <a:cs typeface="Arial" panose="020B0604020202020204" pitchFamily="34" charset="0"/>
              </a:rPr>
              <a:t> n</a:t>
            </a:r>
            <a:r>
              <a:rPr lang="vi-VN" altLang="en-US" sz="2200" dirty="0">
                <a:cs typeface="Arial" panose="020B0604020202020204" pitchFamily="34" charset="0"/>
              </a:rPr>
              <a:t>ă</a:t>
            </a:r>
            <a:r>
              <a:rPr lang="en-US" altLang="en-US" sz="2200" dirty="0">
                <a:cs typeface="Arial" panose="020B0604020202020204" pitchFamily="34" charset="0"/>
              </a:rPr>
              <a:t>m </a:t>
            </a:r>
          </a:p>
          <a:p>
            <a:pPr algn="r" eaLnBrk="1" hangingPunct="1">
              <a:lnSpc>
                <a:spcPct val="130000"/>
              </a:lnSpc>
            </a:pPr>
            <a:r>
              <a:rPr lang="en-US" altLang="en-US" sz="2200" i="1" dirty="0">
                <a:cs typeface="Arial" panose="020B0604020202020204" pitchFamily="34" charset="0"/>
              </a:rPr>
              <a:t>							Theo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Nguyễn</a:t>
            </a:r>
            <a:r>
              <a:rPr lang="en-US" altLang="en-US" sz="2200" b="1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Vũ</a:t>
            </a:r>
            <a:r>
              <a:rPr lang="en-US" altLang="en-US" sz="2200" b="1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Tiềm</a:t>
            </a:r>
            <a:endParaRPr lang="en-US" altLang="en-US" sz="22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365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14" name="文本框 4">
            <a:extLst>
              <a:ext uri="{FF2B5EF4-FFF2-40B4-BE49-F238E27FC236}">
                <a16:creationId xmlns:a16="http://schemas.microsoft.com/office/drawing/2014/main" id="{51AEF778-FE8C-4202-9D42-1E48EBBD4105}"/>
              </a:ext>
            </a:extLst>
          </p:cNvPr>
          <p:cNvSpPr txBox="1"/>
          <p:nvPr/>
        </p:nvSpPr>
        <p:spPr>
          <a:xfrm>
            <a:off x="1424615" y="1254312"/>
            <a:ext cx="33105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Dặn</a:t>
            </a:r>
            <a:r>
              <a:rPr lang="en-US" altLang="zh-CN" sz="6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dò</a:t>
            </a:r>
            <a:endParaRPr lang="zh-CN" altLang="en-US" sz="6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A78A5C-7FD7-46D9-94DB-F145128A29C6}"/>
              </a:ext>
            </a:extLst>
          </p:cNvPr>
          <p:cNvGrpSpPr/>
          <p:nvPr/>
        </p:nvGrpSpPr>
        <p:grpSpPr>
          <a:xfrm>
            <a:off x="5759355" y="1241946"/>
            <a:ext cx="5826457" cy="1768528"/>
            <a:chOff x="5759355" y="1241946"/>
            <a:chExt cx="5826457" cy="176852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EDDD606-180C-4990-A0E7-1B3E0AE483CA}"/>
                </a:ext>
              </a:extLst>
            </p:cNvPr>
            <p:cNvSpPr/>
            <p:nvPr/>
          </p:nvSpPr>
          <p:spPr>
            <a:xfrm>
              <a:off x="5759355" y="1951630"/>
              <a:ext cx="4572000" cy="914400"/>
            </a:xfrm>
            <a:prstGeom prst="round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CA473C-655A-4410-905B-99168C78E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7284" y="1241946"/>
              <a:ext cx="1768528" cy="176852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CD96CD-6EDA-4DB4-AF26-41D5D67EEFD7}"/>
                </a:ext>
              </a:extLst>
            </p:cNvPr>
            <p:cNvSpPr txBox="1"/>
            <p:nvPr/>
          </p:nvSpPr>
          <p:spPr>
            <a:xfrm>
              <a:off x="6346209" y="2101755"/>
              <a:ext cx="455835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Soát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sửa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endParaRPr lang="en-US" sz="3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21D5AC-9893-4FEF-BF0F-99FF54FE042F}"/>
              </a:ext>
            </a:extLst>
          </p:cNvPr>
          <p:cNvGrpSpPr/>
          <p:nvPr/>
        </p:nvGrpSpPr>
        <p:grpSpPr>
          <a:xfrm>
            <a:off x="5759355" y="3084394"/>
            <a:ext cx="5826457" cy="1768528"/>
            <a:chOff x="5759355" y="1241946"/>
            <a:chExt cx="5826457" cy="176852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C0DB6AB-20D9-4042-96FC-FF0BDBD713EF}"/>
                </a:ext>
              </a:extLst>
            </p:cNvPr>
            <p:cNvSpPr/>
            <p:nvPr/>
          </p:nvSpPr>
          <p:spPr>
            <a:xfrm>
              <a:off x="5759355" y="1951630"/>
              <a:ext cx="4572000" cy="914400"/>
            </a:xfrm>
            <a:prstGeom prst="round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0CB2A3E-98FC-47CF-B9BB-285EAC7CE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7284" y="1241946"/>
              <a:ext cx="1768528" cy="176852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C43C00A-CCB8-4F93-80AF-5F104781B61B}"/>
                </a:ext>
              </a:extLst>
            </p:cNvPr>
            <p:cNvSpPr txBox="1"/>
            <p:nvPr/>
          </p:nvSpPr>
          <p:spPr>
            <a:xfrm>
              <a:off x="6141493" y="2101755"/>
              <a:ext cx="455835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endParaRPr lang="en-US" sz="3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650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1719B4F9-BB8B-4B07-9FA5-B7BF04576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33349" y="-17887"/>
            <a:ext cx="12454150" cy="7008074"/>
          </a:xfrm>
          <a:prstGeom prst="rect">
            <a:avLst/>
          </a:prstGeom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DB0D199D-D60B-428C-A72D-E8B3419428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38" b="66282" l="7968" r="91686">
                        <a14:foregroundMark x1="9469" y1="44804" x2="10046" y2="45612"/>
                        <a14:foregroundMark x1="18360" y1="47113" x2="18938" y2="49885"/>
                        <a14:foregroundMark x1="90647" y1="31986" x2="91801" y2="33256"/>
                        <a14:foregroundMark x1="41224" y1="20439" x2="48499" y2="24480"/>
                        <a14:foregroundMark x1="48499" y1="24480" x2="48961" y2="25173"/>
                        <a14:foregroundMark x1="8199" y1="23441" x2="9353" y2="25404"/>
                        <a14:foregroundMark x1="7968" y1="25173" x2="9353" y2="25751"/>
                        <a14:foregroundMark x1="39723" y1="50000" x2="40993" y2="50231"/>
                        <a14:foregroundMark x1="43303" y1="50231" x2="44457" y2="50000"/>
                        <a14:foregroundMark x1="65704" y1="50577" x2="67206" y2="50231"/>
                        <a14:foregroundMark x1="59700" y1="50462" x2="60624" y2="50462"/>
                        <a14:foregroundMark x1="80254" y1="49885" x2="81871" y2="48730"/>
                        <a14:foregroundMark x1="87644" y1="47344" x2="88799" y2="46189"/>
                        <a14:foregroundMark x1="48499" y1="37182" x2="52540" y2="39030"/>
                        <a14:foregroundMark x1="48383" y1="39261" x2="50231" y2="40185"/>
                        <a14:foregroundMark x1="22171" y1="50462" x2="23672" y2="50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26" b="27679"/>
          <a:stretch/>
        </p:blipFill>
        <p:spPr>
          <a:xfrm>
            <a:off x="2179517" y="2038350"/>
            <a:ext cx="8106196" cy="4790392"/>
          </a:xfrm>
          <a:prstGeom prst="rect">
            <a:avLst/>
          </a:prstGeom>
        </p:spPr>
      </p:pic>
      <p:sp>
        <p:nvSpPr>
          <p:cNvPr id="24" name="文本框 14">
            <a:extLst>
              <a:ext uri="{FF2B5EF4-FFF2-40B4-BE49-F238E27FC236}">
                <a16:creationId xmlns:a16="http://schemas.microsoft.com/office/drawing/2014/main" id="{039CEF03-AE50-40CE-967C-5A7B7B5E5175}"/>
              </a:ext>
            </a:extLst>
          </p:cNvPr>
          <p:cNvSpPr txBox="1"/>
          <p:nvPr/>
        </p:nvSpPr>
        <p:spPr>
          <a:xfrm>
            <a:off x="3011519" y="1489856"/>
            <a:ext cx="6665987" cy="315772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000" b="1" dirty="0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63500" dir="2700000" algn="tl">
                    <a:srgbClr val="000000"/>
                  </a:outerShdw>
                </a:effectLst>
                <a:latin typeface="UTM Showcard" panose="02040603050506020204" pitchFamily="18" charset="0"/>
              </a:rPr>
              <a:t>CHÚC EM HỌC TỐT</a:t>
            </a:r>
            <a:endParaRPr lang="en-US" sz="6000" dirty="0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dist="635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877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4044984" y="1104187"/>
            <a:ext cx="42066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Nội</a:t>
            </a:r>
            <a:r>
              <a:rPr lang="en-US" altLang="zh-CN" sz="6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dung</a:t>
            </a:r>
            <a:endParaRPr lang="zh-CN" altLang="en-US" sz="6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511189" y="2674961"/>
            <a:ext cx="2996733" cy="459139"/>
            <a:chOff x="2511189" y="2674961"/>
            <a:chExt cx="2996733" cy="459139"/>
          </a:xfrm>
        </p:grpSpPr>
        <p:sp>
          <p:nvSpPr>
            <p:cNvPr id="2" name="矩形 1"/>
            <p:cNvSpPr/>
            <p:nvPr/>
          </p:nvSpPr>
          <p:spPr>
            <a:xfrm>
              <a:off x="2511189" y="2674961"/>
              <a:ext cx="341194" cy="354842"/>
            </a:xfrm>
            <a:prstGeom prst="rect">
              <a:avLst/>
            </a:prstGeom>
            <a:solidFill>
              <a:srgbClr val="FED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35100A8-3B5A-4C61-B884-CBBAD8E414BD}"/>
                </a:ext>
              </a:extLst>
            </p:cNvPr>
            <p:cNvSpPr txBox="1"/>
            <p:nvPr/>
          </p:nvSpPr>
          <p:spPr>
            <a:xfrm rot="157520">
              <a:off x="2838602" y="2891878"/>
              <a:ext cx="2669320" cy="242222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2606285"/>
                </a:avLst>
              </a:prstTxWarp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4000" b="1" dirty="0" err="1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Tìm</a:t>
              </a:r>
              <a:r>
                <a:rPr lang="en-US" altLang="zh-CN" sz="4000" b="1" dirty="0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hiểu</a:t>
              </a:r>
              <a:r>
                <a:rPr lang="en-US" altLang="zh-CN" sz="4000" b="1" dirty="0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bài</a:t>
              </a:r>
              <a:endParaRPr lang="en-US" altLang="zh-CN" sz="40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6840181" y="2674961"/>
            <a:ext cx="341194" cy="354842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511189" y="4157756"/>
            <a:ext cx="341194" cy="354842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6840181" y="4233956"/>
            <a:ext cx="341194" cy="354842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300" y="2852382"/>
            <a:ext cx="4285310" cy="4285310"/>
          </a:xfrm>
          <a:prstGeom prst="rect">
            <a:avLst/>
          </a:prstGeom>
        </p:spPr>
      </p:pic>
      <p:sp>
        <p:nvSpPr>
          <p:cNvPr id="18" name="文本框 6">
            <a:extLst>
              <a:ext uri="{FF2B5EF4-FFF2-40B4-BE49-F238E27FC236}">
                <a16:creationId xmlns:a16="http://schemas.microsoft.com/office/drawing/2014/main" id="{5EE6B1BD-48E0-42E8-B5A2-65504CC75929}"/>
              </a:ext>
            </a:extLst>
          </p:cNvPr>
          <p:cNvSpPr txBox="1"/>
          <p:nvPr/>
        </p:nvSpPr>
        <p:spPr>
          <a:xfrm rot="157520">
            <a:off x="2717700" y="4387012"/>
            <a:ext cx="3633151" cy="50844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06285"/>
              </a:avLst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Luyện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viết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từ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khó</a:t>
            </a:r>
            <a:endParaRPr lang="en-US" altLang="zh-CN" sz="44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Pattaya" panose="00000500000000000000" pitchFamily="2" charset="-34"/>
              <a:ea typeface="字魂37号-波纹乖乖体" panose="00000500000000000000" pitchFamily="2" charset="-122"/>
              <a:cs typeface="#9Slide07 Pattaya" panose="00000500000000000000" pitchFamily="2" charset="-34"/>
              <a:sym typeface="+mn-lt"/>
            </a:endParaRPr>
          </a:p>
        </p:txBody>
      </p:sp>
      <p:sp>
        <p:nvSpPr>
          <p:cNvPr id="19" name="文本框 6">
            <a:extLst>
              <a:ext uri="{FF2B5EF4-FFF2-40B4-BE49-F238E27FC236}">
                <a16:creationId xmlns:a16="http://schemas.microsoft.com/office/drawing/2014/main" id="{BDD234CA-277D-4CE9-9622-79EB77816A45}"/>
              </a:ext>
            </a:extLst>
          </p:cNvPr>
          <p:cNvSpPr txBox="1"/>
          <p:nvPr/>
        </p:nvSpPr>
        <p:spPr>
          <a:xfrm rot="157520">
            <a:off x="7074682" y="2799107"/>
            <a:ext cx="3646198" cy="54727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06285"/>
              </a:avLst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Chính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tả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(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nhớ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viết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)</a:t>
            </a:r>
          </a:p>
        </p:txBody>
      </p:sp>
      <p:sp>
        <p:nvSpPr>
          <p:cNvPr id="20" name="文本框 6">
            <a:extLst>
              <a:ext uri="{FF2B5EF4-FFF2-40B4-BE49-F238E27FC236}">
                <a16:creationId xmlns:a16="http://schemas.microsoft.com/office/drawing/2014/main" id="{32AA3EBC-4CBA-4C0C-A811-0D41EE261F20}"/>
              </a:ext>
            </a:extLst>
          </p:cNvPr>
          <p:cNvSpPr txBox="1"/>
          <p:nvPr/>
        </p:nvSpPr>
        <p:spPr>
          <a:xfrm rot="157520">
            <a:off x="7151813" y="4440866"/>
            <a:ext cx="3210421" cy="43883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06285"/>
              </a:avLst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Bài</a:t>
            </a:r>
            <a:r>
              <a:rPr lang="en-US" altLang="zh-CN" sz="40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tập</a:t>
            </a:r>
            <a:r>
              <a:rPr lang="en-US" altLang="zh-CN" sz="40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chính</a:t>
            </a:r>
            <a:r>
              <a:rPr lang="en-US" altLang="zh-CN" sz="40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tả</a:t>
            </a:r>
            <a:endParaRPr lang="en-US" altLang="zh-CN" sz="4000" b="1" dirty="0">
              <a:solidFill>
                <a:srgbClr val="0E59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Pattaya" panose="00000500000000000000" pitchFamily="2" charset="-34"/>
              <a:ea typeface="字魂37号-波纹乖乖体" panose="00000500000000000000" pitchFamily="2" charset="-122"/>
              <a:cs typeface="#9Slide07 Pattaya" panose="00000500000000000000" pitchFamily="2" charset="-34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742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52399" y="-38100"/>
            <a:ext cx="12477750" cy="702135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1671435" y="2648559"/>
            <a:ext cx="4314002" cy="1154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Tìm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hiểu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bài</a:t>
            </a:r>
            <a:endParaRPr lang="en-US" altLang="zh-CN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3047968" y="1502473"/>
            <a:ext cx="137249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01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151" y="0"/>
            <a:ext cx="4620223" cy="606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7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6">
            <a:extLst>
              <a:ext uri="{FF2B5EF4-FFF2-40B4-BE49-F238E27FC236}">
                <a16:creationId xmlns:a16="http://schemas.microsoft.com/office/drawing/2014/main" id="{22E26250-13AF-4982-8A59-C030F91F2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144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cổ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loài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                                                       </a:t>
            </a:r>
            <a:endParaRPr lang="en-US" altLang="en-US" sz="4000" dirty="0">
              <a:solidFill>
                <a:srgbClr val="FF0066"/>
              </a:solidFill>
              <a:latin typeface="#9Slide07 SVNAdam Gorry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D8790D88-B457-4A69-BC2E-9DA8DB84C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550" y="1866900"/>
            <a:ext cx="46482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“</a:t>
            </a:r>
            <a:r>
              <a:rPr lang="en-US" altLang="en-US" sz="2800" dirty="0" err="1">
                <a:cs typeface="Arial" panose="020B0604020202020204" pitchFamily="34" charset="0"/>
              </a:rPr>
              <a:t>Mắt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cs typeface="Arial" panose="020B0604020202020204" pitchFamily="34" charset="0"/>
              </a:rPr>
              <a:t>sáng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lắm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Nh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ng </a:t>
            </a:r>
            <a:r>
              <a:rPr lang="en-US" altLang="en-US" sz="2800" dirty="0" err="1">
                <a:cs typeface="Arial" panose="020B0604020202020204" pitchFamily="34" charset="0"/>
              </a:rPr>
              <a:t>ch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a </a:t>
            </a:r>
            <a:r>
              <a:rPr lang="en-US" altLang="en-US" sz="2800" dirty="0" err="1">
                <a:cs typeface="Arial" panose="020B0604020202020204" pitchFamily="34" charset="0"/>
              </a:rPr>
              <a:t>thấy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gì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âu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Mặt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trời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mới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nhô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cao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Cho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cs typeface="Arial" panose="020B0604020202020204" pitchFamily="34" charset="0"/>
              </a:rPr>
              <a:t>nhìn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rõ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Nh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ng </a:t>
            </a:r>
            <a:r>
              <a:rPr lang="en-US" altLang="en-US" sz="2800" dirty="0" err="1">
                <a:cs typeface="Arial" panose="020B0604020202020204" pitchFamily="34" charset="0"/>
              </a:rPr>
              <a:t>còn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cần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Tình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yêu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lời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ru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Cho </a:t>
            </a:r>
            <a:r>
              <a:rPr lang="en-US" altLang="en-US" sz="2800" dirty="0" err="1">
                <a:cs typeface="Arial" panose="020B0604020202020204" pitchFamily="34" charset="0"/>
              </a:rPr>
              <a:t>nên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mẹ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cs typeface="Arial" panose="020B0604020202020204" pitchFamily="34" charset="0"/>
              </a:rPr>
              <a:t> ra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Để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bế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bồng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</a:t>
            </a:r>
            <a:r>
              <a:rPr lang="vi-VN" altLang="en-US" sz="2800" dirty="0">
                <a:cs typeface="Arial" panose="020B0604020202020204" pitchFamily="34" charset="0"/>
              </a:rPr>
              <a:t>ă</a:t>
            </a:r>
            <a:r>
              <a:rPr lang="en-US" altLang="en-US" sz="2800" dirty="0">
                <a:cs typeface="Arial" panose="020B0604020202020204" pitchFamily="34" charset="0"/>
              </a:rPr>
              <a:t>m </a:t>
            </a:r>
            <a:r>
              <a:rPr lang="en-US" altLang="en-US" sz="2800" dirty="0" err="1">
                <a:cs typeface="Arial" panose="020B0604020202020204" pitchFamily="34" charset="0"/>
              </a:rPr>
              <a:t>sóc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id="{9FBFD25B-24EC-4140-B5B7-525D61CC5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750" y="1885950"/>
            <a:ext cx="4191000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Muốn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hiểu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Thế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cs typeface="Arial" panose="020B0604020202020204" pitchFamily="34" charset="0"/>
              </a:rPr>
              <a:t> ra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bảo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ngoan</a:t>
            </a:r>
            <a:r>
              <a:rPr lang="en-US" altLang="en-US" sz="2800" dirty="0">
                <a:cs typeface="Arial" panose="020B0604020202020204" pitchFamily="34" charset="0"/>
              </a:rPr>
              <a:t> 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dạy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nghĩ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Rộng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lắm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mặt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bể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Dài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vi-VN" altLang="en-US" sz="2800" dirty="0">
                <a:cs typeface="Arial" panose="020B0604020202020204" pitchFamily="34" charset="0"/>
              </a:rPr>
              <a:t>đư</a:t>
            </a:r>
            <a:r>
              <a:rPr lang="en-US" altLang="en-US" sz="2800" dirty="0" err="1">
                <a:cs typeface="Arial" panose="020B0604020202020204" pitchFamily="34" charset="0"/>
              </a:rPr>
              <a:t>ờng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Núi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thì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xanh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xa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Hình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tròn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trái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ất</a:t>
            </a:r>
            <a:r>
              <a:rPr lang="en-US" altLang="en-US" sz="2800" dirty="0"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13E8EBAF-66C2-4E97-9D02-B0B854926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5638800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Xuân</a:t>
            </a:r>
            <a:r>
              <a:rPr lang="en-US" alt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Quỳnh</a:t>
            </a:r>
            <a:endParaRPr lang="en-US" altLang="en-US" sz="28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20BB1-98DC-4D23-9F8A-EFFDE1B3F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6" y="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9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  <p:bldP spid="30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52399" y="-38100"/>
            <a:ext cx="12477750" cy="702135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6575988" y="2477109"/>
            <a:ext cx="3991798" cy="2400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Luyện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viết</a:t>
            </a:r>
            <a:endParaRPr lang="en-US" altLang="zh-CN" sz="5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Từ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khó</a:t>
            </a:r>
            <a:endParaRPr lang="en-US" altLang="zh-CN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7791418" y="1178623"/>
            <a:ext cx="156324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02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5397" y="0"/>
            <a:ext cx="4084030" cy="606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5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613391" y="1645947"/>
            <a:ext cx="5869296" cy="1902470"/>
            <a:chOff x="613391" y="1645947"/>
            <a:chExt cx="5869296" cy="19024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5" b="81095"/>
            <a:stretch/>
          </p:blipFill>
          <p:spPr>
            <a:xfrm>
              <a:off x="613391" y="1645947"/>
              <a:ext cx="5869296" cy="1902470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1447800" y="2082073"/>
              <a:ext cx="387975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bế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b…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13391" y="3437823"/>
            <a:ext cx="5869296" cy="1902470"/>
            <a:chOff x="613391" y="3437823"/>
            <a:chExt cx="5869296" cy="190247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1371600" y="3847962"/>
              <a:ext cx="407025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…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ăm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…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óc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117988" y="1805245"/>
            <a:ext cx="5869296" cy="1902470"/>
            <a:chOff x="6117988" y="1805245"/>
            <a:chExt cx="5869296" cy="190247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86" b="41694"/>
            <a:stretch/>
          </p:blipFill>
          <p:spPr>
            <a:xfrm>
              <a:off x="6117988" y="1805245"/>
              <a:ext cx="5869296" cy="1902470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8174831" y="2177323"/>
              <a:ext cx="203597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lời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…u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117988" y="3562995"/>
            <a:ext cx="5869296" cy="1902470"/>
            <a:chOff x="6117988" y="3562995"/>
            <a:chExt cx="5869296" cy="190247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117988" y="3562995"/>
              <a:ext cx="5869296" cy="1902470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6934200" y="3962262"/>
              <a:ext cx="4221805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…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ái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đ…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030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613391" y="1645947"/>
            <a:ext cx="5869296" cy="1902470"/>
            <a:chOff x="613391" y="1645947"/>
            <a:chExt cx="5869296" cy="19024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5" b="81095"/>
            <a:stretch/>
          </p:blipFill>
          <p:spPr>
            <a:xfrm>
              <a:off x="613391" y="1645947"/>
              <a:ext cx="5869296" cy="1902470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1447800" y="2082073"/>
              <a:ext cx="387975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bế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bồng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717B6233-7BB7-4664-AC4A-B0368776A1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5950" y="762000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613391" y="3437823"/>
            <a:ext cx="5869296" cy="1902470"/>
            <a:chOff x="613391" y="3437823"/>
            <a:chExt cx="5869296" cy="190247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1371600" y="3847962"/>
              <a:ext cx="407025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chăm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sóc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E8D833A-632B-4D38-8498-E74FCC34AD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895350"/>
            <a:ext cx="535305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4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6117988" y="1805245"/>
            <a:ext cx="5869296" cy="1902470"/>
            <a:chOff x="6117988" y="1805245"/>
            <a:chExt cx="5869296" cy="190247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86" b="41694"/>
            <a:stretch/>
          </p:blipFill>
          <p:spPr>
            <a:xfrm>
              <a:off x="6117988" y="1805245"/>
              <a:ext cx="5869296" cy="1902470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8174831" y="2177323"/>
              <a:ext cx="203597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lời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ru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D6531DE-AC56-432E-B965-BCDBF9F7DD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9" b="67778"/>
          <a:stretch/>
        </p:blipFill>
        <p:spPr>
          <a:xfrm>
            <a:off x="1257299" y="1018837"/>
            <a:ext cx="5200651" cy="5191463"/>
          </a:xfrm>
          <a:prstGeom prst="rect">
            <a:avLst/>
          </a:prstGeom>
        </p:spPr>
      </p:pic>
      <p:pic>
        <p:nvPicPr>
          <p:cNvPr id="4" name="Hat-Ru-Bac-Bo-Various-Artists (mp3cut.net)">
            <a:hlinkClick r:id="" action="ppaction://media"/>
            <a:extLst>
              <a:ext uri="{FF2B5EF4-FFF2-40B4-BE49-F238E27FC236}">
                <a16:creationId xmlns:a16="http://schemas.microsoft.com/office/drawing/2014/main" id="{BBFF43DD-5E0F-46F9-8628-1EFF306F2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59689" y="7405995"/>
            <a:ext cx="609600" cy="609600"/>
          </a:xfrm>
          <a:prstGeom prst="rect">
            <a:avLst/>
          </a:prstGeom>
        </p:spPr>
      </p:pic>
      <p:pic>
        <p:nvPicPr>
          <p:cNvPr id="5" name="Hat-Ru-Nam-Bo-Various-Artists (mp3cut.net)">
            <a:hlinkClick r:id="" action="ppaction://media"/>
            <a:extLst>
              <a:ext uri="{FF2B5EF4-FFF2-40B4-BE49-F238E27FC236}">
                <a16:creationId xmlns:a16="http://schemas.microsoft.com/office/drawing/2014/main" id="{BF226543-FA6E-417D-86BE-3C4BECED9D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73699" y="7407122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1195BA8-066E-4DA3-A9C9-3DE1090D8B5B}"/>
              </a:ext>
            </a:extLst>
          </p:cNvPr>
          <p:cNvSpPr/>
          <p:nvPr/>
        </p:nvSpPr>
        <p:spPr>
          <a:xfrm>
            <a:off x="6781800" y="4133850"/>
            <a:ext cx="1924050" cy="990600"/>
          </a:xfrm>
          <a:prstGeom prst="roundRect">
            <a:avLst/>
          </a:prstGeom>
          <a:solidFill>
            <a:schemeClr val="bg1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sz="3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492C4EF-51BE-4D2F-BABA-A479ED87FE6A}"/>
              </a:ext>
            </a:extLst>
          </p:cNvPr>
          <p:cNvSpPr/>
          <p:nvPr/>
        </p:nvSpPr>
        <p:spPr>
          <a:xfrm>
            <a:off x="9201150" y="4133850"/>
            <a:ext cx="2000250" cy="990600"/>
          </a:xfrm>
          <a:prstGeom prst="roundRect">
            <a:avLst/>
          </a:prstGeom>
          <a:solidFill>
            <a:schemeClr val="bg1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sz="3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75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88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74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859</Words>
  <Application>Microsoft Office PowerPoint</Application>
  <PresentationFormat>Widescreen</PresentationFormat>
  <Paragraphs>109</Paragraphs>
  <Slides>18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UTM Showcard</vt:lpstr>
      <vt:lpstr>Times New Roman</vt:lpstr>
      <vt:lpstr>UTM Habano</vt:lpstr>
      <vt:lpstr>#9Slide07 SVNAdam Gorry</vt:lpstr>
      <vt:lpstr>Calibri</vt:lpstr>
      <vt:lpstr>#9Slide07 Pattaya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Phạm Thị Ngọc Cẩm</cp:lastModifiedBy>
  <cp:revision>27</cp:revision>
  <dcterms:created xsi:type="dcterms:W3CDTF">2020-07-13T04:22:28Z</dcterms:created>
  <dcterms:modified xsi:type="dcterms:W3CDTF">2022-03-01T06:11:25Z</dcterms:modified>
  <cp:version>B58</cp:version>
</cp:coreProperties>
</file>